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858EE1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93F1C-74BF-4188-9785-6E7E77714347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0F0C5-9555-47CB-9E50-D650910BEF1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6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C228-3830-4B4F-AB11-463E4FF44B2C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8BA0-1E50-406B-97D2-6F23B8DB9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3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777B-B678-433A-8F80-86E7F56A7B93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8BA0-1E50-406B-97D2-6F23B8DB9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6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F231-D291-456E-A368-0816C246784D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8BA0-1E50-406B-97D2-6F23B8DB9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2F40-8EE5-4B2E-8905-6D1963B7C3B3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8BA0-1E50-406B-97D2-6F23B8DB9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7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5676-1FAF-4523-86B9-D7887E2B161C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8BA0-1E50-406B-97D2-6F23B8DB9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2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8448-B120-4083-BBA7-142C397C7AFB}" type="datetime1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8BA0-1E50-406B-97D2-6F23B8DB9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1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88D-1F8D-4FEC-AA72-E0240E3D6086}" type="datetime1">
              <a:rPr lang="en-US" smtClean="0"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8BA0-1E50-406B-97D2-6F23B8DB9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4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484E-605A-42E1-BED1-0FFA5CE44C9B}" type="datetime1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8BA0-1E50-406B-97D2-6F23B8DB9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0306-EBB3-458E-8293-333083BBE22D}" type="datetime1">
              <a:rPr lang="en-US" smtClean="0"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8BA0-1E50-406B-97D2-6F23B8DB9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4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AFC1-41AC-47E9-B2E0-85A9023F6916}" type="datetime1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8BA0-1E50-406B-97D2-6F23B8DB9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CBDE-E780-46DE-B26E-B44213A871F5}" type="datetime1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8BA0-1E50-406B-97D2-6F23B8DB9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8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4E5F5-5F3D-4BC6-A573-48A0C2637C2B}" type="datetime1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78BA0-1E50-406B-97D2-6F23B8DB94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5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"/>
          <p:cNvPicPr>
            <a:picLocks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" t="27037" r="-104" b="15371"/>
          <a:stretch/>
        </p:blipFill>
        <p:spPr>
          <a:xfrm>
            <a:off x="12702" y="937986"/>
            <a:ext cx="12191998" cy="3949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13217" y="421515"/>
            <a:ext cx="2950609" cy="288032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</a:rPr>
              <a:t>A Judicialização da Política Pública de Assistência Social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6338064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Julho de 2015</a:t>
            </a:r>
            <a:endParaRPr lang="pt-BR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8499" y="5907177"/>
            <a:ext cx="47345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 smtClean="0">
                <a:latin typeface="Century Gothic" panose="020B0502020202020204" pitchFamily="34" charset="0"/>
              </a:rPr>
              <a:t>Este material destina-se exclusivamente à apresentação durante a reunião do Colegiado de Gestores Municipais da Assistência Social do Estado de Minas Gerais</a:t>
            </a:r>
            <a:r>
              <a:rPr lang="pt-BR" sz="1100" dirty="0">
                <a:latin typeface="Century Gothic" panose="020B0502020202020204" pitchFamily="34" charset="0"/>
              </a:rPr>
              <a:t> –</a:t>
            </a:r>
            <a:r>
              <a:rPr lang="pt-BR" sz="1100" dirty="0" smtClean="0">
                <a:latin typeface="Century Gothic" panose="020B0502020202020204" pitchFamily="34" charset="0"/>
              </a:rPr>
              <a:t> COGEMAS</a:t>
            </a:r>
            <a:endParaRPr lang="pt-BR" sz="11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99026" y="5874222"/>
            <a:ext cx="45719" cy="6660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666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352" y="5106958"/>
            <a:ext cx="39657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Laura Malta Del Sarto</a:t>
            </a:r>
          </a:p>
          <a:p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Assessora Jurídica da Procuradoria Geral do Município de Belo Horizonte/MG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/>
          <a:p>
            <a:fld id="{F1178BA0-1E50-406B-97D2-6F23B8DB9441}" type="slidenum">
              <a:rPr lang="en-US" b="1" smtClean="0">
                <a:latin typeface="Century Gothic" panose="020B0502020202020204" pitchFamily="34" charset="0"/>
              </a:rPr>
              <a:t>10</a:t>
            </a:fld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12" y="373308"/>
            <a:ext cx="45719" cy="666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555576" y="491682"/>
            <a:ext cx="736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just"/>
            <a:r>
              <a:rPr lang="pt-BR" sz="1800" dirty="0">
                <a:latin typeface="Century Gothic" panose="020B0502020202020204" pitchFamily="34" charset="0"/>
              </a:rPr>
              <a:t>3</a:t>
            </a:r>
            <a:r>
              <a:rPr lang="pt-BR" sz="1800" dirty="0" smtClean="0">
                <a:latin typeface="Century Gothic" panose="020B0502020202020204" pitchFamily="34" charset="0"/>
              </a:rPr>
              <a:t>. Judicialização</a:t>
            </a:r>
          </a:p>
          <a:p>
            <a:pPr algn="just"/>
            <a:r>
              <a:rPr lang="pt-BR" sz="1800" dirty="0">
                <a:latin typeface="Century Gothic" panose="020B0502020202020204" pitchFamily="34" charset="0"/>
              </a:rPr>
              <a:t>3</a:t>
            </a:r>
            <a:r>
              <a:rPr lang="pt-BR" sz="1800" dirty="0" smtClean="0">
                <a:latin typeface="Century Gothic" panose="020B0502020202020204" pitchFamily="34" charset="0"/>
              </a:rPr>
              <a:t>.1 Conceito</a:t>
            </a:r>
            <a:endParaRPr lang="pt-BR" sz="18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576" y="1365161"/>
            <a:ext cx="10893742" cy="211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O conceito de judicialização é quase tão simples e direto quanto a utilização desse instrumento. 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entury Gothic" panose="020B0502020202020204" pitchFamily="34" charset="0"/>
              </a:rPr>
              <a:t>Judicialização </a:t>
            </a:r>
            <a:r>
              <a:rPr lang="pt-BR" dirty="0">
                <a:latin typeface="Century Gothic" panose="020B0502020202020204" pitchFamily="34" charset="0"/>
              </a:rPr>
              <a:t>é tornar judicial, ou ainda submeter algo ao Poder Judiciário.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/>
          <a:p>
            <a:fld id="{F1178BA0-1E50-406B-97D2-6F23B8DB9441}" type="slidenum">
              <a:rPr lang="en-US" b="1" smtClean="0">
                <a:latin typeface="Century Gothic" panose="020B0502020202020204" pitchFamily="34" charset="0"/>
              </a:rPr>
              <a:t>11</a:t>
            </a:fld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12" y="373308"/>
            <a:ext cx="45719" cy="666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555576" y="491682"/>
            <a:ext cx="736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just"/>
            <a:r>
              <a:rPr lang="pt-BR" sz="1800" dirty="0">
                <a:latin typeface="Century Gothic" panose="020B0502020202020204" pitchFamily="34" charset="0"/>
              </a:rPr>
              <a:t>3</a:t>
            </a:r>
            <a:r>
              <a:rPr lang="pt-BR" sz="1800" dirty="0" smtClean="0">
                <a:latin typeface="Century Gothic" panose="020B0502020202020204" pitchFamily="34" charset="0"/>
              </a:rPr>
              <a:t>.2 </a:t>
            </a:r>
            <a:r>
              <a:rPr lang="pt-BR" sz="1800" dirty="0">
                <a:latin typeface="Century Gothic" panose="020B0502020202020204" pitchFamily="34" charset="0"/>
              </a:rPr>
              <a:t>Fenômeno Social Generalizado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576" y="1365161"/>
            <a:ext cx="10893742" cy="170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A Judicialização é um fenômeno mundial que retrata a nossa necessidade de tutela do Estado para solucionar nossos conflitos e dúvidas do dia a dia. Todas as relações passaram a ser protegidas pelo Estado e por isso podem ser objeto de ações judiciais. 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/>
          <a:p>
            <a:fld id="{F1178BA0-1E50-406B-97D2-6F23B8DB9441}" type="slidenum">
              <a:rPr lang="en-US" b="1" smtClean="0">
                <a:latin typeface="Century Gothic" panose="020B0502020202020204" pitchFamily="34" charset="0"/>
              </a:rPr>
              <a:t>12</a:t>
            </a:fld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12" y="373308"/>
            <a:ext cx="45719" cy="666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555576" y="491682"/>
            <a:ext cx="736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just"/>
            <a:r>
              <a:rPr lang="pt-BR" sz="1800" dirty="0">
                <a:latin typeface="Century Gothic" panose="020B0502020202020204" pitchFamily="34" charset="0"/>
              </a:rPr>
              <a:t>3</a:t>
            </a:r>
            <a:r>
              <a:rPr lang="pt-BR" sz="1800" dirty="0" smtClean="0">
                <a:latin typeface="Century Gothic" panose="020B0502020202020204" pitchFamily="34" charset="0"/>
              </a:rPr>
              <a:t>.3 </a:t>
            </a:r>
            <a:r>
              <a:rPr lang="pt-BR" sz="1800" dirty="0">
                <a:latin typeface="Century Gothic" panose="020B0502020202020204" pitchFamily="34" charset="0"/>
              </a:rPr>
              <a:t>Judicialização da Política Pública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576" y="1365161"/>
            <a:ext cx="108937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A judicialização das políticas públicas deve ser entendida também sob os cenários político e social à época da redação da Constituição de 1988. Vinhamos de mais de 20 anos de ditadura, período no qual os direitos fundamentais foram abolidos. A intenção do Constituinte era resguardar ao máximo para que fatos recém vividos não voltassem a ocorrer. Resultando em um texto constitucional repleto de garantias sem que o Estado estivesse preparado para efetivá-las. </a:t>
            </a:r>
            <a:endParaRPr lang="pt-BR" dirty="0" smtClean="0">
              <a:latin typeface="Century Gothic" panose="020B0502020202020204" pitchFamily="34" charset="0"/>
            </a:endParaRP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E nessa situação de total inércia do Estado ou de ineficiência caber ao judiciário determinar o cumprimento das normas. No entanto, hoje o que temos é um poder que originariamente não possui o carater político ao ser chamado repetidas vezes à decidir questões relativas à politica pública, seja ela qual for, passa a assumir tal carater, podendo inclusive decidir os rumos dessa política com a análise de casos individuais e não da coletividade. </a:t>
            </a:r>
          </a:p>
          <a:p>
            <a:pPr algn="just"/>
            <a:endParaRPr lang="pt-BR" dirty="0" smtClean="0">
              <a:latin typeface="Century Gothic" panose="020B0502020202020204" pitchFamily="34" charset="0"/>
            </a:endParaRPr>
          </a:p>
          <a:p>
            <a:pPr algn="just"/>
            <a:r>
              <a:rPr lang="pt-BR" dirty="0" smtClean="0">
                <a:latin typeface="Century Gothic" panose="020B0502020202020204" pitchFamily="34" charset="0"/>
              </a:rPr>
              <a:t>Assim</a:t>
            </a:r>
            <a:r>
              <a:rPr lang="pt-BR" dirty="0">
                <a:latin typeface="Century Gothic" panose="020B0502020202020204" pitchFamily="34" charset="0"/>
              </a:rPr>
              <a:t>, possível dizer que a judicialização é o fenômeno que ocorre em uma superposição de responsabilidades do Judiciário aos demais poderes públicos. E visa a efetivação dos direitos fundamentais, mesmo que ditantos normas contrárias à política posta pelo poder originariamente competente. Passando a figurar como garantidor da efetividade da política.</a:t>
            </a:r>
          </a:p>
        </p:txBody>
      </p:sp>
    </p:spTree>
    <p:extLst>
      <p:ext uri="{BB962C8B-B14F-4D97-AF65-F5344CB8AC3E}">
        <p14:creationId xmlns:p14="http://schemas.microsoft.com/office/powerpoint/2010/main" val="12482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/>
          <a:p>
            <a:fld id="{F1178BA0-1E50-406B-97D2-6F23B8DB9441}" type="slidenum">
              <a:rPr lang="en-US" b="1" smtClean="0">
                <a:latin typeface="Century Gothic" panose="020B0502020202020204" pitchFamily="34" charset="0"/>
              </a:rPr>
              <a:t>13</a:t>
            </a:fld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12" y="373308"/>
            <a:ext cx="45719" cy="666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555576" y="491682"/>
            <a:ext cx="776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just"/>
            <a:r>
              <a:rPr lang="pt-BR" sz="1800" dirty="0" smtClean="0">
                <a:latin typeface="Century Gothic" panose="020B0502020202020204" pitchFamily="34" charset="0"/>
              </a:rPr>
              <a:t>3.3.1 </a:t>
            </a:r>
            <a:r>
              <a:rPr lang="pt-BR" sz="1800" dirty="0">
                <a:latin typeface="Century Gothic" panose="020B0502020202020204" pitchFamily="34" charset="0"/>
              </a:rPr>
              <a:t>Judicialização  e os Impactos na Execução da Política </a:t>
            </a:r>
            <a:r>
              <a:rPr lang="pt-BR" sz="1800" dirty="0" smtClean="0">
                <a:latin typeface="Century Gothic" panose="020B0502020202020204" pitchFamily="34" charset="0"/>
              </a:rPr>
              <a:t>Pública</a:t>
            </a:r>
            <a:endParaRPr lang="pt-BR" sz="18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576" y="1365161"/>
            <a:ext cx="10893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Teorias que favorecem à judicialização</a:t>
            </a:r>
          </a:p>
          <a:p>
            <a:pPr algn="just"/>
            <a:r>
              <a:rPr lang="pt-BR" dirty="0" smtClean="0">
                <a:latin typeface="Century Gothic" panose="020B0502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Princípio </a:t>
            </a:r>
            <a:r>
              <a:rPr lang="pt-BR" dirty="0">
                <a:latin typeface="Century Gothic" panose="020B0502020202020204" pitchFamily="34" charset="0"/>
              </a:rPr>
              <a:t>da Máxima </a:t>
            </a:r>
            <a:r>
              <a:rPr lang="pt-BR" dirty="0" smtClean="0">
                <a:latin typeface="Century Gothic" panose="020B0502020202020204" pitchFamily="34" charset="0"/>
              </a:rPr>
              <a:t>efetividade</a:t>
            </a:r>
            <a:endParaRPr lang="pt-BR" dirty="0">
              <a:latin typeface="Century Gothic" panose="020B0502020202020204" pitchFamily="34" charset="0"/>
            </a:endParaRP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Mínimo Existencial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/>
          <a:p>
            <a:fld id="{F1178BA0-1E50-406B-97D2-6F23B8DB9441}" type="slidenum">
              <a:rPr lang="en-US" b="1" smtClean="0">
                <a:latin typeface="Century Gothic" panose="020B0502020202020204" pitchFamily="34" charset="0"/>
              </a:rPr>
              <a:t>14</a:t>
            </a:fld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12" y="373308"/>
            <a:ext cx="45719" cy="666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555576" y="491682"/>
            <a:ext cx="776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just"/>
            <a:r>
              <a:rPr lang="pt-BR" sz="1800" dirty="0" smtClean="0">
                <a:latin typeface="Century Gothic" panose="020B0502020202020204" pitchFamily="34" charset="0"/>
              </a:rPr>
              <a:t>3.3.2 </a:t>
            </a:r>
            <a:r>
              <a:rPr lang="pt-BR" sz="1800" dirty="0"/>
              <a:t>Limitações </a:t>
            </a:r>
            <a:r>
              <a:rPr lang="pt-BR" sz="1800" dirty="0" smtClean="0"/>
              <a:t>ao </a:t>
            </a:r>
            <a:r>
              <a:rPr lang="pt-BR" sz="1800" dirty="0"/>
              <a:t>Cumprimento das </a:t>
            </a:r>
            <a:r>
              <a:rPr lang="pt-BR" sz="1800" dirty="0" smtClean="0"/>
              <a:t>Decisões Judiciais</a:t>
            </a:r>
            <a:endParaRPr lang="pt-BR" sz="18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576" y="1365161"/>
            <a:ext cx="10893742" cy="2532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Reserva do Possível: essa teoria está diretamente ligada às limitações orçamentárias que o Estado possui, mas pode ser dividida em: a) efetiva disponibilidade fática dos recursos para a efetivação dos direitos fundamentais; b) a disponibilidade jurídica dos recursos materiais e humanos, que guarda íntima conexão com a distribuição de receitas e competências tributárias, orçamentárias, etc; c) proporcionalidade e razoabilidade da prestação, em especial no tocante à sua exigibilidade.  </a:t>
            </a:r>
          </a:p>
        </p:txBody>
      </p:sp>
    </p:spTree>
    <p:extLst>
      <p:ext uri="{BB962C8B-B14F-4D97-AF65-F5344CB8AC3E}">
        <p14:creationId xmlns:p14="http://schemas.microsoft.com/office/powerpoint/2010/main" val="37019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/>
          <a:p>
            <a:fld id="{F1178BA0-1E50-406B-97D2-6F23B8DB9441}" type="slidenum">
              <a:rPr lang="en-US" b="1" smtClean="0">
                <a:latin typeface="Century Gothic" panose="020B0502020202020204" pitchFamily="34" charset="0"/>
              </a:rPr>
              <a:t>15</a:t>
            </a:fld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12" y="373308"/>
            <a:ext cx="45719" cy="666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555576" y="491682"/>
            <a:ext cx="776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just"/>
            <a:r>
              <a:rPr lang="pt-BR" sz="1800" dirty="0" smtClean="0">
                <a:latin typeface="Century Gothic" panose="020B0502020202020204" pitchFamily="34" charset="0"/>
              </a:rPr>
              <a:t>4. Conclusão</a:t>
            </a:r>
            <a:endParaRPr lang="pt-BR" sz="18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576" y="1107581"/>
            <a:ext cx="10893742" cy="544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Century Gothic" panose="020B0502020202020204" pitchFamily="34" charset="0"/>
              </a:rPr>
              <a:t> </a:t>
            </a:r>
            <a:r>
              <a:rPr lang="pt-BR" dirty="0">
                <a:latin typeface="Century Gothic" panose="020B0502020202020204" pitchFamily="34" charset="0"/>
              </a:rPr>
              <a:t>A Judicialização implica na intervenção </a:t>
            </a:r>
            <a:r>
              <a:rPr lang="pt-BR" dirty="0" smtClean="0">
                <a:latin typeface="Century Gothic" panose="020B0502020202020204" pitchFamily="34" charset="0"/>
              </a:rPr>
              <a:t>do </a:t>
            </a:r>
            <a:r>
              <a:rPr lang="pt-BR" dirty="0">
                <a:latin typeface="Century Gothic" panose="020B0502020202020204" pitchFamily="34" charset="0"/>
              </a:rPr>
              <a:t>judiciário sobre a atividade administrativa do Poder Executivo, figurando como o garantidor dos direitos sociais. 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entury Gothic" panose="020B0502020202020204" pitchFamily="34" charset="0"/>
              </a:rPr>
              <a:t>Entendido </a:t>
            </a:r>
            <a:r>
              <a:rPr lang="pt-BR" dirty="0">
                <a:latin typeface="Century Gothic" panose="020B0502020202020204" pitchFamily="34" charset="0"/>
              </a:rPr>
              <a:t>o cenário no qual nossa Constituição foi redigida, a enxurrada de direitos garantidos pelo texto Constitucional e por consequência o mesmo número de obrigações correlatas que deveriam ser efetivadas pelo Executivo a judicialização era o mecanismo adequado para obrigar o Estado a criar políticas públicas que contemplem tais direitos. 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entury Gothic" panose="020B0502020202020204" pitchFamily="34" charset="0"/>
              </a:rPr>
              <a:t>No </a:t>
            </a:r>
            <a:r>
              <a:rPr lang="pt-BR" dirty="0">
                <a:latin typeface="Century Gothic" panose="020B0502020202020204" pitchFamily="34" charset="0"/>
              </a:rPr>
              <a:t>entanto, o que se vê é um abuso dessa prerrogativa fazendo com que políticas públicas existentes sejam alteradas sem prévia análise, ou sem qualquer embasamento, por meio de decisões pontuais, prestigiando o seu convencimento pessoal em detrimento da ação consistente e planejada que favoreça a implementação e/ou ampliação das políticas públicas de Assistência Social.</a:t>
            </a:r>
            <a:r>
              <a:rPr lang="pt-BR" dirty="0" smtClean="0">
                <a:latin typeface="Century Gothic" panose="020B0502020202020204" pitchFamily="34" charset="0"/>
              </a:rPr>
              <a:t>  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/>
          <a:p>
            <a:fld id="{F1178BA0-1E50-406B-97D2-6F23B8DB9441}" type="slidenum">
              <a:rPr lang="en-US" b="1" smtClean="0">
                <a:latin typeface="Century Gothic" panose="020B0502020202020204" pitchFamily="34" charset="0"/>
              </a:rPr>
              <a:t>16</a:t>
            </a:fld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12" y="373308"/>
            <a:ext cx="45719" cy="666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555576" y="491682"/>
            <a:ext cx="776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just"/>
            <a:r>
              <a:rPr lang="pt-BR" sz="1800" dirty="0" smtClean="0">
                <a:latin typeface="Century Gothic" panose="020B0502020202020204" pitchFamily="34" charset="0"/>
              </a:rPr>
              <a:t>5. Conclusão</a:t>
            </a:r>
            <a:endParaRPr lang="pt-BR" sz="18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576" y="1365161"/>
            <a:ext cx="10893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entury Gothic" panose="020B0502020202020204" pitchFamily="34" charset="0"/>
              </a:rPr>
              <a:t>A efetiva concretização dos direitos fundamentais o entendidos nas suas múltiplas dimensões e enquanto projeto coletivo – exige a busca de critérios conhecidos e democraticamente construídos de superação de um quadro de desigualdade social que não é desejado pela Constituição. Não seja o texto fundamental, principal pilar da isonomia, o pretexto para a consagração- em seu nome da prática judicial da desigualdade. (Vanice Lírio do Valle)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/>
          <a:p>
            <a:fld id="{F1178BA0-1E50-406B-97D2-6F23B8DB9441}" type="slidenum">
              <a:rPr lang="en-US" b="1" smtClean="0">
                <a:latin typeface="Century Gothic" panose="020B0502020202020204" pitchFamily="34" charset="0"/>
              </a:rPr>
              <a:t>17</a:t>
            </a:fld>
            <a:endParaRPr lang="en-US" b="1">
              <a:latin typeface="Century Gothic" panose="020B0502020202020204" pitchFamily="34" charset="0"/>
            </a:endParaRPr>
          </a:p>
        </p:txBody>
      </p:sp>
      <p:pic>
        <p:nvPicPr>
          <p:cNvPr id="5" name="BG"/>
          <p:cNvPicPr>
            <a:picLocks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" t="-159" r="-104" b="714"/>
          <a:stretch/>
        </p:blipFill>
        <p:spPr>
          <a:xfrm>
            <a:off x="0" y="-76200"/>
            <a:ext cx="12217400" cy="6934200"/>
          </a:xfrm>
          <a:prstGeom prst="rect">
            <a:avLst/>
          </a:prstGeom>
        </p:spPr>
      </p:pic>
      <p:pic>
        <p:nvPicPr>
          <p:cNvPr id="8" name="box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29" y="2580907"/>
            <a:ext cx="8237220" cy="27417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20276" y="3130034"/>
            <a:ext cx="295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LAURA MALTA DEL SARTO</a:t>
            </a:r>
          </a:p>
        </p:txBody>
      </p:sp>
      <p:sp>
        <p:nvSpPr>
          <p:cNvPr id="9" name="Retângulo 5"/>
          <p:cNvSpPr/>
          <p:nvPr/>
        </p:nvSpPr>
        <p:spPr>
          <a:xfrm>
            <a:off x="4326720" y="3722318"/>
            <a:ext cx="3589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Telefone: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+55 31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3277 4585</a:t>
            </a:r>
          </a:p>
          <a:p>
            <a:pPr algn="ctr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E-mail: lauradelsarto@pbh.gov.br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8526" y="1004416"/>
            <a:ext cx="396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Obrigada!</a:t>
            </a:r>
            <a:endParaRPr lang="pt-BR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/>
          <a:p>
            <a:fld id="{F1178BA0-1E50-406B-97D2-6F23B8DB9441}" type="slidenum">
              <a:rPr lang="en-US" b="1" smtClean="0">
                <a:latin typeface="Century Gothic" panose="020B0502020202020204" pitchFamily="34" charset="0"/>
              </a:rPr>
              <a:t>2</a:t>
            </a:fld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783" y="910729"/>
            <a:ext cx="1106004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600"/>
              </a:spcBef>
              <a:buAutoNum type="arabicPeriod"/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Organização do Estado – Separação dos Poderes</a:t>
            </a:r>
          </a:p>
          <a:p>
            <a:pPr lvl="1" algn="just">
              <a:lnSpc>
                <a:spcPct val="150000"/>
              </a:lnSpc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1.1 Teoria da Separação dos Poderes – Evolução histórica da CR/88, Art. 2º - Autonomia dos Poderes</a:t>
            </a:r>
            <a:endParaRPr lang="pt-B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Direitos Sociais enquanto política pública</a:t>
            </a:r>
          </a:p>
          <a:p>
            <a:pPr lvl="1" algn="just">
              <a:lnSpc>
                <a:spcPct val="150000"/>
              </a:lnSpc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2.1. Breve relato histórico</a:t>
            </a:r>
          </a:p>
          <a:p>
            <a:pPr lvl="2" algn="just">
              <a:lnSpc>
                <a:spcPct val="150000"/>
              </a:lnSpc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2.1.1. CR/88, Art. 6º</a:t>
            </a:r>
          </a:p>
          <a:p>
            <a:pPr lvl="2" algn="just">
              <a:lnSpc>
                <a:spcPct val="150000"/>
              </a:lnSpc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2.1.2. Evolução da legislação infraconstitucional</a:t>
            </a:r>
          </a:p>
          <a:p>
            <a:pPr lvl="1" algn="just">
              <a:lnSpc>
                <a:spcPct val="150000"/>
              </a:lnSpc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2.2. SUAS</a:t>
            </a:r>
          </a:p>
          <a:p>
            <a:pPr lvl="2" algn="just">
              <a:lnSpc>
                <a:spcPct val="150000"/>
              </a:lnSpc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2.2.1. O que é?</a:t>
            </a:r>
          </a:p>
          <a:p>
            <a:pPr lvl="2" algn="just">
              <a:lnSpc>
                <a:spcPct val="150000"/>
              </a:lnSpc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2.2.2. Execução organizada enquanto política pública</a:t>
            </a:r>
          </a:p>
          <a:p>
            <a:pPr lvl="2" algn="just">
              <a:lnSpc>
                <a:spcPct val="150000"/>
              </a:lnSpc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2.2.3. Profissionais e seus papéis</a:t>
            </a:r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Judicialização</a:t>
            </a:r>
          </a:p>
          <a:p>
            <a:pPr lvl="1" algn="just">
              <a:lnSpc>
                <a:spcPct val="150000"/>
              </a:lnSpc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3.1. Conceito</a:t>
            </a:r>
          </a:p>
          <a:p>
            <a:pPr lvl="1" algn="just">
              <a:lnSpc>
                <a:spcPct val="150000"/>
              </a:lnSpc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3.2. Fenômeno social generalizado</a:t>
            </a:r>
          </a:p>
          <a:p>
            <a:pPr lvl="1" algn="just">
              <a:lnSpc>
                <a:spcPct val="150000"/>
              </a:lnSpc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3.3. Judicialização da Política Pública</a:t>
            </a:r>
          </a:p>
          <a:p>
            <a:pPr lvl="1" algn="just">
              <a:lnSpc>
                <a:spcPct val="150000"/>
              </a:lnSpc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3.3.1. Dia-a-dia e impacto na execução </a:t>
            </a:r>
          </a:p>
          <a:p>
            <a:pPr lvl="1" algn="just">
              <a:lnSpc>
                <a:spcPct val="150000"/>
              </a:lnSpc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3.3.2. Limitações gerais ao cumprimento das decisões judiciais (reserva do possível)</a:t>
            </a:r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Conclusões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05312" y="373308"/>
            <a:ext cx="45719" cy="666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479376" y="453582"/>
            <a:ext cx="736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sz="1800" dirty="0">
                <a:latin typeface="Century Gothic" panose="020B0502020202020204" pitchFamily="34" charset="0"/>
              </a:rPr>
              <a:t>Agenda</a:t>
            </a:r>
          </a:p>
          <a:p>
            <a:endParaRPr lang="pt-BR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/>
          <a:p>
            <a:fld id="{F1178BA0-1E50-406B-97D2-6F23B8DB9441}" type="slidenum">
              <a:rPr lang="en-US" b="1" smtClean="0">
                <a:latin typeface="Century Gothic" panose="020B0502020202020204" pitchFamily="34" charset="0"/>
              </a:rPr>
              <a:t>3</a:t>
            </a:fld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12" y="373308"/>
            <a:ext cx="45719" cy="666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555576" y="491682"/>
            <a:ext cx="736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342900" indent="-342900">
              <a:buAutoNum type="arabicPeriod"/>
            </a:pPr>
            <a:r>
              <a:rPr lang="pt-BR" sz="1800" dirty="0" smtClean="0">
                <a:latin typeface="Century Gothic" panose="020B0502020202020204" pitchFamily="34" charset="0"/>
              </a:rPr>
              <a:t>Organização do Estado – Teoria da Separação dos Poderes</a:t>
            </a:r>
            <a:endParaRPr lang="pt-BR" sz="1800" dirty="0">
              <a:latin typeface="Century Gothic" panose="020B0502020202020204" pitchFamily="34" charset="0"/>
            </a:endParaRPr>
          </a:p>
          <a:p>
            <a:endParaRPr lang="pt-BR" sz="18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576" y="1777285"/>
            <a:ext cx="11093086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Montesquieu, em sua obra “Do Espírito das Leis”, foi o precursor da Teoria da Separação dos </a:t>
            </a:r>
            <a:r>
              <a:rPr lang="pt-BR" dirty="0" smtClean="0">
                <a:latin typeface="Century Gothic" panose="020B0502020202020204" pitchFamily="34" charset="0"/>
              </a:rPr>
              <a:t>Poderes, sendo </a:t>
            </a:r>
            <a:r>
              <a:rPr lang="pt-BR" dirty="0">
                <a:latin typeface="Century Gothic" panose="020B0502020202020204" pitchFamily="34" charset="0"/>
              </a:rPr>
              <a:t>o marco da transição entre os Estados Absolutistas para os Estados Liberais e atualmente o que chamamos de Estado Democrático de Direito. Tendo na autonomia dos Poderes o pressuposto de validade de sua democrácia. E autonomia nada mais é que definição de competências primárias e sejam complementares entre si. 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54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/>
          <a:p>
            <a:fld id="{F1178BA0-1E50-406B-97D2-6F23B8DB9441}" type="slidenum">
              <a:rPr lang="en-US" b="1" smtClean="0">
                <a:latin typeface="Century Gothic" panose="020B0502020202020204" pitchFamily="34" charset="0"/>
              </a:rPr>
              <a:t>4</a:t>
            </a:fld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12" y="373308"/>
            <a:ext cx="45719" cy="666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555576" y="491682"/>
            <a:ext cx="1106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sz="1800" dirty="0" smtClean="0">
                <a:latin typeface="Century Gothic" panose="020B0502020202020204" pitchFamily="34" charset="0"/>
              </a:rPr>
              <a:t>1.2. </a:t>
            </a:r>
            <a:r>
              <a:rPr lang="pt-BR" sz="1800" dirty="0">
                <a:latin typeface="Century Gothic" panose="020B0502020202020204" pitchFamily="34" charset="0"/>
              </a:rPr>
              <a:t>Evolução Histórica da Teoria no Ordenamento Jurídico </a:t>
            </a:r>
            <a:r>
              <a:rPr lang="pt-BR" sz="1800" dirty="0" smtClean="0">
                <a:latin typeface="Century Gothic" panose="020B0502020202020204" pitchFamily="34" charset="0"/>
              </a:rPr>
              <a:t>Brasileiro</a:t>
            </a:r>
            <a:endParaRPr lang="pt-BR" sz="1800" dirty="0">
              <a:latin typeface="Century Gothic" panose="020B0502020202020204" pitchFamily="34" charset="0"/>
            </a:endParaRPr>
          </a:p>
          <a:p>
            <a:endParaRPr lang="pt-BR" sz="1800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6823" y="1596980"/>
            <a:ext cx="10959921" cy="4102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O primeiro texto constitucional brasileiro, 1824, já regulamentava a separação dos poderes, mesmo se tratando de uma monarquia. A Constituição da República de 1988, em seu artigo 2º, trouxe expressamente a divisão dos poderes em competências autônomas e complementares. </a:t>
            </a:r>
          </a:p>
          <a:p>
            <a:pPr lvl="2">
              <a:lnSpc>
                <a:spcPct val="150000"/>
              </a:lnSpc>
            </a:pPr>
            <a:endParaRPr lang="pt-BR" dirty="0" smtClean="0">
              <a:latin typeface="Century Gothic" panose="020B0502020202020204" pitchFamily="34" charset="0"/>
            </a:endParaRPr>
          </a:p>
          <a:p>
            <a:pPr lvl="2" algn="just">
              <a:lnSpc>
                <a:spcPct val="150000"/>
              </a:lnSpc>
            </a:pPr>
            <a:r>
              <a:rPr lang="pt-BR" sz="1600" dirty="0" smtClean="0">
                <a:latin typeface="Century Gothic" panose="020B0502020202020204" pitchFamily="34" charset="0"/>
              </a:rPr>
              <a:t>“</a:t>
            </a:r>
            <a:r>
              <a:rPr lang="pt-BR" sz="1600" dirty="0">
                <a:latin typeface="Century Gothic" panose="020B0502020202020204" pitchFamily="34" charset="0"/>
              </a:rPr>
              <a:t>Art. 2º São Poderes da União, independentes e harmônicos entre si, o Legislativo, o Executivo e o Judiciário.”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Vale ressaltar que essa separação não é intransponível, por isso é possível dizer que há interferências entre os poderes no exercício regular de suas competências. Podendo ser considerada danosa quando excessiva. </a:t>
            </a:r>
          </a:p>
        </p:txBody>
      </p:sp>
    </p:spTree>
    <p:extLst>
      <p:ext uri="{BB962C8B-B14F-4D97-AF65-F5344CB8AC3E}">
        <p14:creationId xmlns:p14="http://schemas.microsoft.com/office/powerpoint/2010/main" val="16632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/>
          <a:p>
            <a:fld id="{F1178BA0-1E50-406B-97D2-6F23B8DB9441}" type="slidenum">
              <a:rPr lang="en-US" b="1" smtClean="0">
                <a:latin typeface="Century Gothic" panose="020B0502020202020204" pitchFamily="34" charset="0"/>
              </a:rPr>
              <a:t>5</a:t>
            </a:fld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12" y="373308"/>
            <a:ext cx="45719" cy="666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555576" y="491682"/>
            <a:ext cx="736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sz="1800" dirty="0" smtClean="0">
                <a:latin typeface="Century Gothic" panose="020B0502020202020204" pitchFamily="34" charset="0"/>
              </a:rPr>
              <a:t>3. </a:t>
            </a:r>
            <a:r>
              <a:rPr lang="pt-BR" sz="1800" dirty="0">
                <a:latin typeface="Century Gothic" panose="020B0502020202020204" pitchFamily="34" charset="0"/>
              </a:rPr>
              <a:t>Direitos Sociais Enquanto Política Pública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031" y="1089164"/>
            <a:ext cx="108937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Os Direitos Sociais nasceram no século XIX, fruto da necessidade de garantir a igualdade real a todos. Essa necessidade surge a partir da ruptura do indivíduo perante os grupos sociais aos quais ele sempre se submeteu e o surgimento da legalidade, como garantia de igualdade formal a todos. A igualdade formal, ou seja, a que deriva apenas da Lei se mostrou bastante frágil e ficou claro que não basta que a Lei preveja essa igualdade, mas que ela ocorra de fato. </a:t>
            </a:r>
          </a:p>
          <a:p>
            <a:pPr algn="just"/>
            <a:endParaRPr lang="pt-BR" dirty="0" smtClean="0">
              <a:latin typeface="Century Gothic" panose="020B0502020202020204" pitchFamily="34" charset="0"/>
            </a:endParaRPr>
          </a:p>
          <a:p>
            <a:pPr algn="just"/>
            <a:r>
              <a:rPr lang="pt-BR" dirty="0" smtClean="0">
                <a:latin typeface="Century Gothic" panose="020B0502020202020204" pitchFamily="34" charset="0"/>
              </a:rPr>
              <a:t>Segundo </a:t>
            </a:r>
            <a:r>
              <a:rPr lang="pt-BR" dirty="0">
                <a:latin typeface="Century Gothic" panose="020B0502020202020204" pitchFamily="34" charset="0"/>
              </a:rPr>
              <a:t>Dallari: “ não basta afirmar que todos são iguais perante a lei; é indispensável que sejam assegurados a todos, na prática um mínimo de dignidade e igualdade de oportunidade”. </a:t>
            </a:r>
          </a:p>
          <a:p>
            <a:pPr algn="just"/>
            <a:endParaRPr lang="pt-BR" dirty="0" smtClean="0">
              <a:latin typeface="Century Gothic" panose="020B0502020202020204" pitchFamily="34" charset="0"/>
            </a:endParaRPr>
          </a:p>
          <a:p>
            <a:pPr algn="just"/>
            <a:r>
              <a:rPr lang="pt-BR" dirty="0" smtClean="0">
                <a:latin typeface="Century Gothic" panose="020B0502020202020204" pitchFamily="34" charset="0"/>
              </a:rPr>
              <a:t>A </a:t>
            </a:r>
            <a:r>
              <a:rPr lang="pt-BR" dirty="0">
                <a:latin typeface="Century Gothic" panose="020B0502020202020204" pitchFamily="34" charset="0"/>
              </a:rPr>
              <a:t>Constituição de 1934, em seu Título IV – Da Ordem Econômica e Social, foi a primeira no ordenamento jurídico brasileiro a disciplinar os Direitos Sociais. Já a Constituição de 1988 elevou os direitos sociais ao estatus de direitos fundamentais, dispostos em seu Capítulo II – Dos Direitos Sociais e Título VIII – Da Ordem Social.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 </a:t>
            </a:r>
            <a:endParaRPr lang="pt-BR" dirty="0" smtClean="0">
              <a:latin typeface="Century Gothic" panose="020B0502020202020204" pitchFamily="34" charset="0"/>
            </a:endParaRPr>
          </a:p>
          <a:p>
            <a:pPr lvl="2" algn="just"/>
            <a:r>
              <a:rPr lang="pt-BR" sz="1600" dirty="0" smtClean="0">
                <a:latin typeface="Century Gothic" panose="020B0502020202020204" pitchFamily="34" charset="0"/>
              </a:rPr>
              <a:t>“</a:t>
            </a:r>
            <a:r>
              <a:rPr lang="pt-BR" sz="1600" dirty="0">
                <a:latin typeface="Century Gothic" panose="020B0502020202020204" pitchFamily="34" charset="0"/>
              </a:rPr>
              <a:t>Art. 6º São direitos sociais a educação, a saúde, a alimentação, o trabalho, a moradia, o lazer, a segurança, a previdência social, a proteção à maternidade e à infância, a assistência aos desamparados, na forma desta Constituição.”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7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/>
          <a:p>
            <a:fld id="{F1178BA0-1E50-406B-97D2-6F23B8DB9441}" type="slidenum">
              <a:rPr lang="en-US" b="1" smtClean="0">
                <a:latin typeface="Century Gothic" panose="020B0502020202020204" pitchFamily="34" charset="0"/>
              </a:rPr>
              <a:t>6</a:t>
            </a:fld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12" y="373308"/>
            <a:ext cx="45719" cy="666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555576" y="491682"/>
            <a:ext cx="736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sz="1800" dirty="0">
                <a:latin typeface="Century Gothic" panose="020B0502020202020204" pitchFamily="34" charset="0"/>
              </a:rPr>
              <a:t>2</a:t>
            </a:r>
            <a:r>
              <a:rPr lang="pt-BR" sz="1800" dirty="0" smtClean="0">
                <a:latin typeface="Century Gothic" panose="020B0502020202020204" pitchFamily="34" charset="0"/>
              </a:rPr>
              <a:t>.1 Conceito</a:t>
            </a:r>
            <a:endParaRPr lang="pt-BR" sz="18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576" y="1365161"/>
            <a:ext cx="10893742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São Direitos Sociais as prestações/atuações positivas proporcionadas pelo Estado, direta ou indiretamente, previstas em lei, possibilitando a implementação da igualdade social. Sendo eles Direitos Fundamentais. 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entury Gothic" panose="020B0502020202020204" pitchFamily="34" charset="0"/>
              </a:rPr>
              <a:t>Nesse </a:t>
            </a:r>
            <a:r>
              <a:rPr lang="pt-BR" dirty="0">
                <a:latin typeface="Century Gothic" panose="020B0502020202020204" pitchFamily="34" charset="0"/>
              </a:rPr>
              <a:t>contexto o conceito de igualdade deve ser interpretado </a:t>
            </a:r>
            <a:r>
              <a:rPr lang="pt-BR" dirty="0" smtClean="0">
                <a:latin typeface="Century Gothic" panose="020B0502020202020204" pitchFamily="34" charset="0"/>
              </a:rPr>
              <a:t>como: </a:t>
            </a:r>
            <a:r>
              <a:rPr lang="pt-BR" dirty="0">
                <a:latin typeface="Century Gothic" panose="020B0502020202020204" pitchFamily="34" charset="0"/>
              </a:rPr>
              <a:t>“tratar os iguais igualmente e os desiguais desigualmente na medida de sua desigualdade”.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entury Gothic" panose="020B0502020202020204" pitchFamily="34" charset="0"/>
              </a:rPr>
              <a:t>Os </a:t>
            </a:r>
            <a:r>
              <a:rPr lang="pt-BR" dirty="0">
                <a:latin typeface="Century Gothic" panose="020B0502020202020204" pitchFamily="34" charset="0"/>
              </a:rPr>
              <a:t>Direitos Sociais por meio de ações estatais buscam a transposição da igualdade formal alcansando a igualdade real. 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03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/>
          <a:p>
            <a:fld id="{F1178BA0-1E50-406B-97D2-6F23B8DB9441}" type="slidenum">
              <a:rPr lang="en-US" b="1" smtClean="0">
                <a:latin typeface="Century Gothic" panose="020B0502020202020204" pitchFamily="34" charset="0"/>
              </a:rPr>
              <a:t>7</a:t>
            </a:fld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12" y="373308"/>
            <a:ext cx="45719" cy="666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555576" y="491682"/>
            <a:ext cx="736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just"/>
            <a:r>
              <a:rPr lang="pt-BR" sz="1800" dirty="0">
                <a:latin typeface="Century Gothic" panose="020B0502020202020204" pitchFamily="34" charset="0"/>
              </a:rPr>
              <a:t>2</a:t>
            </a:r>
            <a:r>
              <a:rPr lang="pt-BR" sz="1800" dirty="0" smtClean="0">
                <a:latin typeface="Century Gothic" panose="020B0502020202020204" pitchFamily="34" charset="0"/>
              </a:rPr>
              <a:t>.2 </a:t>
            </a:r>
            <a:r>
              <a:rPr lang="pt-BR" sz="1800" dirty="0">
                <a:latin typeface="Century Gothic" panose="020B0502020202020204" pitchFamily="34" charset="0"/>
              </a:rPr>
              <a:t>A Evolução da Legislação Infraconstitucional Brasileira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576" y="1365161"/>
            <a:ext cx="10893742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Após a promulgação da Constituição da República de 1988, várias leis federais foram editadas a fim de regulamentar e efetivar parte dos direitos sociais. ECA – </a:t>
            </a:r>
            <a:r>
              <a:rPr lang="pt-BR" dirty="0" smtClean="0">
                <a:latin typeface="Century Gothic" panose="020B0502020202020204" pitchFamily="34" charset="0"/>
              </a:rPr>
              <a:t>Estatuto </a:t>
            </a:r>
            <a:r>
              <a:rPr lang="pt-BR" dirty="0">
                <a:latin typeface="Century Gothic" panose="020B0502020202020204" pitchFamily="34" charset="0"/>
              </a:rPr>
              <a:t>do Idoso – Estatuto da Pessoa com </a:t>
            </a:r>
            <a:r>
              <a:rPr lang="pt-BR" dirty="0" smtClean="0">
                <a:latin typeface="Century Gothic" panose="020B0502020202020204" pitchFamily="34" charset="0"/>
              </a:rPr>
              <a:t>Deficiência,  </a:t>
            </a:r>
            <a:r>
              <a:rPr lang="pt-BR" dirty="0">
                <a:latin typeface="Century Gothic" panose="020B0502020202020204" pitchFamily="34" charset="0"/>
              </a:rPr>
              <a:t>a LOAS nº </a:t>
            </a:r>
            <a:r>
              <a:rPr lang="pt-BR" dirty="0" smtClean="0">
                <a:latin typeface="Century Gothic" panose="020B0502020202020204" pitchFamily="34" charset="0"/>
              </a:rPr>
              <a:t>8.742/93 dentre outras.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Após a edição da Lei Orgânica de Assistência Social esperou-se que a política fosse ser desenhada e os parâmetros definidos. No entanto, a evolução que ocorreu não foi legislativa, mas sim socia, ou seja, percebeu-se um aumento na demanda pela oferta de serviços socioassistencias e a criação regionalizada dessa política. Apenas em 2003, na IV Conferência Nacional de Assistência Social, definiou-se pela uniformização da política de assistência social. Assim, em 2004, o Conselho Nacional de Assistência Social publicou, via resolução, a Política Nacional de Assistência Social, que dentre outras evoluções tinha a previsão da criação do Sistema Único de Assistência Social.  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48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/>
          <a:p>
            <a:fld id="{F1178BA0-1E50-406B-97D2-6F23B8DB9441}" type="slidenum">
              <a:rPr lang="en-US" b="1" smtClean="0">
                <a:latin typeface="Century Gothic" panose="020B0502020202020204" pitchFamily="34" charset="0"/>
              </a:rPr>
              <a:t>8</a:t>
            </a:fld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12" y="373308"/>
            <a:ext cx="45719" cy="666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555576" y="491682"/>
            <a:ext cx="736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just"/>
            <a:r>
              <a:rPr lang="pt-BR" sz="1800" dirty="0" smtClean="0">
                <a:latin typeface="Century Gothic" panose="020B0502020202020204" pitchFamily="34" charset="0"/>
              </a:rPr>
              <a:t>2.2.1– </a:t>
            </a:r>
            <a:r>
              <a:rPr lang="pt-BR" sz="1800" dirty="0">
                <a:latin typeface="Century Gothic" panose="020B0502020202020204" pitchFamily="34" charset="0"/>
              </a:rPr>
              <a:t>Sistema Único de Assistência Social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576" y="1365161"/>
            <a:ext cx="10893742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Embora a previsão para a </a:t>
            </a:r>
            <a:r>
              <a:rPr lang="pt-BR" dirty="0" smtClean="0">
                <a:latin typeface="Century Gothic" panose="020B0502020202020204" pitchFamily="34" charset="0"/>
              </a:rPr>
              <a:t>criação  Do Sistema Único de Assistência Social- SUAS, tenha </a:t>
            </a:r>
            <a:r>
              <a:rPr lang="pt-BR" dirty="0">
                <a:latin typeface="Century Gothic" panose="020B0502020202020204" pitchFamily="34" charset="0"/>
              </a:rPr>
              <a:t>sido em 2004, só em 2012 houve sua efetiva instituição, pela modificação da LOAS pela Lei 12.435/12.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O SUAS é um sistema público que organiza de forma descentralizada, </a:t>
            </a:r>
            <a:r>
              <a:rPr lang="pt-BR" dirty="0" smtClean="0">
                <a:latin typeface="Century Gothic" panose="020B0502020202020204" pitchFamily="34" charset="0"/>
              </a:rPr>
              <a:t>ou seja</a:t>
            </a:r>
            <a:r>
              <a:rPr lang="pt-BR" dirty="0">
                <a:latin typeface="Century Gothic" panose="020B0502020202020204" pitchFamily="34" charset="0"/>
              </a:rPr>
              <a:t>, com a participação da União, dos Estados membros, Distrito Federal e Municípios, os serviços socioassistenciais no Brasil. Essa forma de gestão diz respeito não só ao financiamento da política, mas também à execução, sendo portanto, de responsabilidade de todos os entes.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50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2900" y="6356350"/>
            <a:ext cx="2743200" cy="365125"/>
          </a:xfrm>
        </p:spPr>
        <p:txBody>
          <a:bodyPr/>
          <a:lstStyle/>
          <a:p>
            <a:fld id="{F1178BA0-1E50-406B-97D2-6F23B8DB9441}" type="slidenum">
              <a:rPr lang="en-US" b="1" smtClean="0">
                <a:latin typeface="Century Gothic" panose="020B0502020202020204" pitchFamily="34" charset="0"/>
              </a:rPr>
              <a:t>9</a:t>
            </a:fld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12" y="373308"/>
            <a:ext cx="45719" cy="666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555576" y="491682"/>
            <a:ext cx="736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just"/>
            <a:r>
              <a:rPr lang="pt-BR" sz="1800" dirty="0">
                <a:latin typeface="Century Gothic" panose="020B0502020202020204" pitchFamily="34" charset="0"/>
              </a:rPr>
              <a:t>2</a:t>
            </a:r>
            <a:r>
              <a:rPr lang="pt-BR" sz="1800" dirty="0" smtClean="0">
                <a:latin typeface="Century Gothic" panose="020B0502020202020204" pitchFamily="34" charset="0"/>
              </a:rPr>
              <a:t>.2.2 Desenho da Carreira SUAS</a:t>
            </a:r>
            <a:endParaRPr lang="pt-BR" sz="18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576" y="1365161"/>
            <a:ext cx="10893742" cy="461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O SUAS se divide basicamente em duas frentes, são elas: a) proteção social básica: que cuida da prevenção de riscos sociais e pessoais; e b) proteção social especial: destinada a famílias e indivíduos que já se encontram em situação de risco e que tiveram seus direitos violados por ocorrência de abandono, maus-tratos e outras violações. Cada uma possui um equipamento público especializado, o qual consideramos a porta de entrada e saída para a política de assistência social, sendo o Centro de Referência de Assistência Social CRAS, e o Centro de Referência Especializado de Assistência Social – CREAS, respectivamente. 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entury Gothic" panose="020B0502020202020204" pitchFamily="34" charset="0"/>
              </a:rPr>
              <a:t>A </a:t>
            </a:r>
            <a:r>
              <a:rPr lang="pt-BR" dirty="0">
                <a:latin typeface="Century Gothic" panose="020B0502020202020204" pitchFamily="34" charset="0"/>
              </a:rPr>
              <a:t>carreira SUAS foi desenhada com duas categorias profissionais atuantes, </a:t>
            </a:r>
            <a:r>
              <a:rPr lang="pt-BR" dirty="0" smtClean="0">
                <a:latin typeface="Century Gothic" panose="020B0502020202020204" pitchFamily="34" charset="0"/>
              </a:rPr>
              <a:t>os psicólogos </a:t>
            </a:r>
            <a:r>
              <a:rPr lang="pt-BR" dirty="0">
                <a:latin typeface="Century Gothic" panose="020B0502020202020204" pitchFamily="34" charset="0"/>
              </a:rPr>
              <a:t>e </a:t>
            </a:r>
            <a:r>
              <a:rPr lang="pt-BR" dirty="0" smtClean="0">
                <a:latin typeface="Century Gothic" panose="020B0502020202020204" pitchFamily="34" charset="0"/>
              </a:rPr>
              <a:t>os assistêntes sociais. 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C:\USERS\BRENO_000\DESKTOP\PPT\TEMP\SLIDE01-BG.PNG"/>
  <p:tag name="PXPSDI_PNGPATH" val="C:\USERS\BRENO_000\DESKTOP\PPT\TEMP\"/>
  <p:tag name="PXPSDI_PNGFILENAME" val="SLIDE01-BG.PNG"/>
  <p:tag name="PXPSDI_LAYERNAME" val="BG"/>
  <p:tag name="PXPSDI_PSDPATH" val="..\SLIDES\"/>
  <p:tag name="PXPSDI_PSDFILENAME" val="slide01.psd"/>
  <p:tag name="PSDSOURCE" val="A:\Fir Capital\SLIDES\"/>
  <p:tag name="PSDSOURCELAYER" val="B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C:\USERS\BRENO_000\DESKTOP\PPT\TEMP\SLIDE01-BG.PNG"/>
  <p:tag name="PXPSDI_PNGPATH" val="C:\USERS\BRENO_000\DESKTOP\PPT\TEMP\"/>
  <p:tag name="PXPSDI_PNGFILENAME" val="SLIDE01-BG.PNG"/>
  <p:tag name="PXPSDI_LAYERNAME" val="BG"/>
  <p:tag name="PXPSDI_PSDPATH" val="..\SLIDES\"/>
  <p:tag name="PXPSDI_PSDFILENAME" val="slide01.psd"/>
  <p:tag name="PSDSOURCE" val="A:\Fir Capital\SLIDES\"/>
  <p:tag name="PSDSOURCELAYER" val="B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C:\USERS\BRENO_000\DESKTOP\PPT\TEMP\SLIDE34-BOX.PNG"/>
  <p:tag name="PXPSDI_PNGPATH" val="C:\USERS\BRENO_000\DESKTOP\PPT\TEMP\"/>
  <p:tag name="PXPSDI_PNGFILENAME" val="SLIDE34-BOX.PNG"/>
  <p:tag name="PXPSDI_LAYERNAME" val="box"/>
  <p:tag name="PXPSDI_PSDPATH" val="..\SLIDES\"/>
  <p:tag name="PXPSDI_PSDFILENAME" val="slide34.psd"/>
  <p:tag name="PSDSOURCE" val="A:\Fir Capital\SLIDES\"/>
  <p:tag name="PSDSOURCELAYER" val="bo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1566</Words>
  <Application>Microsoft Office PowerPoint</Application>
  <PresentationFormat>Personalizar</PresentationFormat>
  <Paragraphs>106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Leandro Andrade</dc:creator>
  <cp:lastModifiedBy>BDMG</cp:lastModifiedBy>
  <cp:revision>17</cp:revision>
  <dcterms:created xsi:type="dcterms:W3CDTF">2014-09-02T03:35:46Z</dcterms:created>
  <dcterms:modified xsi:type="dcterms:W3CDTF">2015-07-14T16:14:24Z</dcterms:modified>
</cp:coreProperties>
</file>